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8229600" cx="14630400"/>
  <p:notesSz cx="8229600" cy="14630400"/>
  <p:embeddedFontLst>
    <p:embeddedFont>
      <p:font typeface="Inter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nter-regular.fntdata"/><Relationship Id="rId10" Type="http://schemas.openxmlformats.org/officeDocument/2006/relationships/slide" Target="slides/slide6.xml"/><Relationship Id="rId13" Type="http://schemas.openxmlformats.org/officeDocument/2006/relationships/font" Target="fonts/Inter-italic.fntdata"/><Relationship Id="rId12" Type="http://schemas.openxmlformats.org/officeDocument/2006/relationships/font" Target="fonts/Inter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Inter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4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du.delightex.com/YZD-EFM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du.delightex.com/YZD-EFM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du.delightex.com/YZD-EFM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unar-base-self-assessment-801886913830.us-west1.run.app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2"/>
              </a:rPr>
              <a:t>https://edu.delightex.com/YZD-EFM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806a6d0bbf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806a6d0bbf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Top Tip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Might have to remind children how to set Animation - This can be done without code - Right Clight animation </a:t>
            </a:r>
            <a:endParaRPr/>
          </a:p>
        </p:txBody>
      </p:sp>
      <p:sp>
        <p:nvSpPr>
          <p:cNvPr id="64" name="Google Shape;64;g3806a6d0bbf_2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8a0e2baa93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8a0e2baa93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38a0e2baa93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2"/>
              </a:rPr>
              <a:t>https://edu.delightex.com/YZD-EFM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Understand the components and structure of a completed space base.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Design and create your unique base using domes, tubes, and airlocks.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Add characters and animate their movements within your lunar base design.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t/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t/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893c717957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3893c717957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/>
              <a:t> </a:t>
            </a:r>
            <a:r>
              <a:rPr lang="en-US" u="sng">
                <a:solidFill>
                  <a:schemeClr val="hlink"/>
                </a:solidFill>
                <a:hlinkClick r:id="rId2"/>
              </a:rPr>
              <a:t>https://edu.delightex.com/YZD-EFM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Understand the components and structure of a completed space base.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Design and create your unique base using domes, tubes, and airlocks.</a:t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rPr lang="en-US" sz="1750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Add characters and animate their movements within your lunar base design.</a:t>
            </a:r>
            <a:endParaRPr sz="17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SzPts val="1750"/>
              <a:buNone/>
            </a:pPr>
            <a:r>
              <a:t/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t/>
            </a:r>
            <a:endParaRPr sz="1750">
              <a:solidFill>
                <a:srgbClr val="272525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3893c717957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893c717957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3893c717957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2"/>
              </a:rPr>
              <a:t>https://lunar-base-self-assessment-801886913830.us-west1.run.app/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3893c717957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54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2DD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2DD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2DD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54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lunar-base-self-assessment-801886913830.us-west1.run.app/" TargetMode="Externa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54DA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793790" y="1846659"/>
            <a:ext cx="13042821" cy="28353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900"/>
              <a:buFont typeface="Inter"/>
              <a:buNone/>
            </a:pPr>
            <a:r>
              <a:rPr b="1" lang="en-US" sz="89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Lunar</a:t>
            </a:r>
            <a:r>
              <a:rPr b="1" i="0" lang="en-US" sz="8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 Base</a:t>
            </a:r>
            <a:endParaRPr b="1" i="0" sz="8900" u="none" cap="none" strike="noStrike">
              <a:solidFill>
                <a:srgbClr val="FFFFFF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ctr">
              <a:lnSpc>
                <a:spcPct val="12528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900"/>
              <a:buFont typeface="Inter"/>
              <a:buNone/>
            </a:pPr>
            <a:r>
              <a:rPr b="1" lang="en-US" sz="3550">
                <a:solidFill>
                  <a:srgbClr val="D2DDF8"/>
                </a:solidFill>
                <a:latin typeface="Inter"/>
                <a:ea typeface="Inter"/>
                <a:cs typeface="Inter"/>
                <a:sym typeface="Inter"/>
              </a:rPr>
              <a:t>SeeSaw</a:t>
            </a:r>
            <a:endParaRPr b="0" i="0" sz="890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3547110" y="5022175"/>
            <a:ext cx="7536180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D2DDF8"/>
              </a:buClr>
              <a:buSzPts val="3550"/>
              <a:buFont typeface="Inter"/>
              <a:buNone/>
            </a:pPr>
            <a:r>
              <a:t/>
            </a:r>
            <a:endParaRPr b="0" i="0" sz="3550" u="none" cap="none" strike="noStrike"/>
          </a:p>
        </p:txBody>
      </p:sp>
      <p:sp>
        <p:nvSpPr>
          <p:cNvPr id="60" name="Google Shape;60;p13"/>
          <p:cNvSpPr/>
          <p:nvPr/>
        </p:nvSpPr>
        <p:spPr>
          <a:xfrm>
            <a:off x="793790" y="5929313"/>
            <a:ext cx="13042821" cy="4535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1363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None/>
            </a:pPr>
            <a:r>
              <a:t/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/>
        </p:nvSpPr>
        <p:spPr>
          <a:xfrm>
            <a:off x="383075" y="457200"/>
            <a:ext cx="4637100" cy="54519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dk1"/>
                </a:solidFill>
              </a:rPr>
              <a:t>Mild Challenge: Your First Steps on</a:t>
            </a:r>
            <a:r>
              <a:rPr b="1" lang="en-US" sz="2600">
                <a:solidFill>
                  <a:schemeClr val="dk1"/>
                </a:solidFill>
              </a:rPr>
              <a:t> the Moon</a:t>
            </a:r>
            <a:endParaRPr b="1" sz="26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en-US" sz="2400">
                <a:solidFill>
                  <a:schemeClr val="dk1"/>
                </a:solidFill>
              </a:rPr>
              <a:t>Mission:</a:t>
            </a:r>
            <a:r>
              <a:rPr lang="en-US" sz="2400">
                <a:solidFill>
                  <a:schemeClr val="dk1"/>
                </a:solidFill>
              </a:rPr>
              <a:t> Build a safe and functional home for one astronaut.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en-US" sz="2400">
                <a:solidFill>
                  <a:schemeClr val="dk1"/>
                </a:solidFill>
              </a:rPr>
              <a:t>What You Need:</a:t>
            </a:r>
            <a:endParaRPr b="1" sz="2400">
              <a:solidFill>
                <a:schemeClr val="dk1"/>
              </a:solidFill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1 main habitat dome</a:t>
            </a:r>
            <a:endParaRPr sz="2400">
              <a:solidFill>
                <a:schemeClr val="dk1"/>
              </a:solidFill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1 airlock door</a:t>
            </a:r>
            <a:endParaRPr sz="2400">
              <a:solidFill>
                <a:schemeClr val="dk1"/>
              </a:solidFill>
            </a:endParaRPr>
          </a:p>
          <a:p>
            <a:pPr indent="-3810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</a:pPr>
            <a:r>
              <a:rPr lang="en-US" sz="2400">
                <a:solidFill>
                  <a:schemeClr val="dk1"/>
                </a:solidFill>
              </a:rPr>
              <a:t>1 character  + animation </a:t>
            </a:r>
            <a:endParaRPr sz="2400">
              <a:solidFill>
                <a:schemeClr val="dk1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b="1" lang="en-US" sz="2400">
                <a:solidFill>
                  <a:schemeClr val="dk1"/>
                </a:solidFill>
              </a:rPr>
              <a:t>Success Looks Like:</a:t>
            </a:r>
            <a:r>
              <a:rPr lang="en-US" sz="2400">
                <a:solidFill>
                  <a:schemeClr val="dk1"/>
                </a:solidFill>
              </a:rPr>
              <a:t> A secure living area with a clear entrance.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5334000" y="381000"/>
            <a:ext cx="4583100" cy="64632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chemeClr val="dk1"/>
                </a:solidFill>
              </a:rPr>
              <a:t>Hot </a:t>
            </a:r>
            <a:r>
              <a:rPr b="1" lang="en-US" sz="2500">
                <a:solidFill>
                  <a:schemeClr val="dk1"/>
                </a:solidFill>
              </a:rPr>
              <a:t>Challenge: Expanding Your Lunar Outpost</a:t>
            </a:r>
            <a:endParaRPr b="1" sz="25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Mission:</a:t>
            </a:r>
            <a:r>
              <a:rPr lang="en-US" sz="2300">
                <a:solidFill>
                  <a:schemeClr val="dk1"/>
                </a:solidFill>
              </a:rPr>
              <a:t> Create a base with different areas for living and working.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What You Need:</a:t>
            </a:r>
            <a:endParaRPr b="1"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2 domes (e.g., living &amp; lab)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Tube connectors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2 airlock doors</a:t>
            </a:r>
            <a:endParaRPr sz="2300">
              <a:solidFill>
                <a:schemeClr val="dk1"/>
              </a:solidFill>
            </a:endParaRPr>
          </a:p>
          <a:p>
            <a:pPr indent="-3746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○"/>
            </a:pPr>
            <a:r>
              <a:rPr lang="en-US" sz="2300">
                <a:solidFill>
                  <a:schemeClr val="dk1"/>
                </a:solidFill>
              </a:rPr>
              <a:t>2-3 characters placed around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b="1" lang="en-US" sz="2300">
                <a:solidFill>
                  <a:schemeClr val="dk1"/>
                </a:solidFill>
              </a:rPr>
              <a:t>Success Looks Like:</a:t>
            </a:r>
            <a:r>
              <a:rPr lang="en-US" sz="2300">
                <a:solidFill>
                  <a:schemeClr val="dk1"/>
                </a:solidFill>
              </a:rPr>
              <a:t> Connected areas, multiple entry points, and characters doing different tasks.</a:t>
            </a:r>
            <a:endParaRPr sz="2300">
              <a:solidFill>
                <a:schemeClr val="dk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10210800" y="381000"/>
            <a:ext cx="4252200" cy="65079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Spicy Challenge</a:t>
            </a:r>
            <a:endParaRPr b="1" sz="17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Mission:</a:t>
            </a:r>
            <a:r>
              <a:rPr lang="en-US" sz="1700">
                <a:solidFill>
                  <a:schemeClr val="dk1"/>
                </a:solidFill>
              </a:rPr>
              <a:t> Design a large, advanced lunar city with many specialized areas.</a:t>
            </a:r>
            <a:endParaRPr sz="1700">
              <a:solidFill>
                <a:schemeClr val="dk1"/>
              </a:solidFill>
            </a:endParaRPr>
          </a:p>
          <a:p>
            <a:pPr indent="-228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What you need to build:</a:t>
            </a:r>
            <a:endParaRPr b="1"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At least three domes, each with a different color and function.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A detailed network of tubes connecting the domes.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Many airlocks placed in smart locations.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</a:rPr>
              <a:t>Multiple characters with unique jobs.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b="1" lang="en-US" sz="1700">
                <a:solidFill>
                  <a:schemeClr val="dk1"/>
                </a:solidFill>
              </a:rPr>
              <a:t>Bonus:</a:t>
            </a:r>
            <a:r>
              <a:rPr lang="en-US" sz="1700">
                <a:solidFill>
                  <a:schemeClr val="dk1"/>
                </a:solidFill>
              </a:rPr>
              <a:t> Characters that follow custom patrol routes.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700">
                <a:solidFill>
                  <a:schemeClr val="dk1"/>
                </a:solidFill>
              </a:rPr>
              <a:t>Goal:</a:t>
            </a:r>
            <a:r>
              <a:rPr lang="en-US" sz="1700">
                <a:solidFill>
                  <a:schemeClr val="dk1"/>
                </a:solidFill>
              </a:rPr>
              <a:t> Create an advanced, interactive, and professional-looking lunar city.</a:t>
            </a:r>
            <a:endParaRPr sz="1700">
              <a:solidFill>
                <a:schemeClr val="dk1"/>
              </a:solidFill>
            </a:endParaRPr>
          </a:p>
          <a:p>
            <a:pPr indent="-4064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</a:pPr>
            <a:r>
              <a:t/>
            </a:r>
            <a:endParaRPr b="1"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 title="Parallel_L5_-_5PC_L5_-_SpaceBase_LoCode.png"/>
          <p:cNvPicPr preferRelativeResize="0"/>
          <p:nvPr/>
        </p:nvPicPr>
        <p:blipFill rotWithShape="1">
          <a:blip r:embed="rId3">
            <a:alphaModFix/>
          </a:blip>
          <a:srcRect b="41530" l="0" r="0" t="0"/>
          <a:stretch/>
        </p:blipFill>
        <p:spPr>
          <a:xfrm>
            <a:off x="155650" y="1260375"/>
            <a:ext cx="4863999" cy="4633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 title="Events_L5_-_5PC_L5_-_SpaceBase_LoCode.png"/>
          <p:cNvPicPr preferRelativeResize="0"/>
          <p:nvPr/>
        </p:nvPicPr>
        <p:blipFill rotWithShape="1">
          <a:blip r:embed="rId4">
            <a:alphaModFix/>
          </a:blip>
          <a:srcRect b="32637" l="0" r="29646" t="0"/>
          <a:stretch/>
        </p:blipFill>
        <p:spPr>
          <a:xfrm>
            <a:off x="4572250" y="1236500"/>
            <a:ext cx="3942050" cy="5338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 title="Phyisics_L5_-_5PC_L5_-_SpaceBase_LoCode.png"/>
          <p:cNvPicPr preferRelativeResize="0"/>
          <p:nvPr/>
        </p:nvPicPr>
        <p:blipFill rotWithShape="1">
          <a:blip r:embed="rId5">
            <a:alphaModFix/>
          </a:blip>
          <a:srcRect b="36636" l="0" r="0" t="0"/>
          <a:stretch/>
        </p:blipFill>
        <p:spPr>
          <a:xfrm>
            <a:off x="8910750" y="1262012"/>
            <a:ext cx="5336774" cy="47826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" name="Google Shape;77;p15"/>
          <p:cNvCxnSpPr/>
          <p:nvPr/>
        </p:nvCxnSpPr>
        <p:spPr>
          <a:xfrm>
            <a:off x="4419845" y="257600"/>
            <a:ext cx="54300" cy="726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5"/>
          <p:cNvCxnSpPr/>
          <p:nvPr/>
        </p:nvCxnSpPr>
        <p:spPr>
          <a:xfrm>
            <a:off x="8687045" y="257600"/>
            <a:ext cx="54300" cy="726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9" name="Google Shape;79;p15" title="Screenshot 2025-10-09 at 13.17.50.png"/>
          <p:cNvPicPr preferRelativeResize="0"/>
          <p:nvPr/>
        </p:nvPicPr>
        <p:blipFill rotWithShape="1">
          <a:blip r:embed="rId6">
            <a:alphaModFix/>
          </a:blip>
          <a:srcRect b="0" l="0" r="62360" t="0"/>
          <a:stretch/>
        </p:blipFill>
        <p:spPr>
          <a:xfrm>
            <a:off x="462772" y="357101"/>
            <a:ext cx="1215375" cy="41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title="Screenshot 2025-10-09 at 13.17.50.png"/>
          <p:cNvPicPr preferRelativeResize="0"/>
          <p:nvPr/>
        </p:nvPicPr>
        <p:blipFill rotWithShape="1">
          <a:blip r:embed="rId6">
            <a:alphaModFix/>
          </a:blip>
          <a:srcRect b="-19803" l="34166" r="34235" t="0"/>
          <a:stretch/>
        </p:blipFill>
        <p:spPr>
          <a:xfrm>
            <a:off x="5799649" y="357099"/>
            <a:ext cx="1020300" cy="50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 title="Screenshot 2025-10-09 at 13.17.50.png"/>
          <p:cNvPicPr preferRelativeResize="0"/>
          <p:nvPr/>
        </p:nvPicPr>
        <p:blipFill rotWithShape="1">
          <a:blip r:embed="rId6">
            <a:alphaModFix/>
          </a:blip>
          <a:srcRect b="-19803" l="62360" r="0" t="0"/>
          <a:stretch/>
        </p:blipFill>
        <p:spPr>
          <a:xfrm>
            <a:off x="11722297" y="357097"/>
            <a:ext cx="1215375" cy="50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/>
          <p:nvPr/>
        </p:nvSpPr>
        <p:spPr>
          <a:xfrm>
            <a:off x="793800" y="426850"/>
            <a:ext cx="7232700" cy="15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75234" rtl="0" algn="l"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5600">
                <a:solidFill>
                  <a:schemeClr val="dk1"/>
                </a:solidFill>
              </a:rPr>
              <a:t>Lesson Objectives</a:t>
            </a:r>
            <a:endParaRPr b="0" i="0" sz="6950" u="none" cap="none" strike="noStrike"/>
          </a:p>
        </p:txBody>
      </p:sp>
      <p:sp>
        <p:nvSpPr>
          <p:cNvPr id="88" name="Google Shape;88;p16"/>
          <p:cNvSpPr txBox="1"/>
          <p:nvPr/>
        </p:nvSpPr>
        <p:spPr>
          <a:xfrm>
            <a:off x="709750" y="1817050"/>
            <a:ext cx="8755200" cy="50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275234" rtl="0" algn="l"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3900">
                <a:solidFill>
                  <a:schemeClr val="dk1"/>
                </a:solidFill>
              </a:rPr>
              <a:t>By the end of this lesson, you will:</a:t>
            </a:r>
            <a:endParaRPr b="1" sz="3900">
              <a:solidFill>
                <a:schemeClr val="dk1"/>
              </a:solidFill>
            </a:endParaRPr>
          </a:p>
          <a:p>
            <a:pPr indent="-4762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900"/>
              <a:buChar char="●"/>
            </a:pPr>
            <a:r>
              <a:rPr lang="en-US" sz="3900">
                <a:solidFill>
                  <a:schemeClr val="dk1"/>
                </a:solidFill>
              </a:rPr>
              <a:t>Have Completed your Quizizz </a:t>
            </a:r>
            <a:endParaRPr sz="3900">
              <a:solidFill>
                <a:schemeClr val="dk1"/>
              </a:solidFill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Char char="●"/>
            </a:pPr>
            <a:r>
              <a:rPr lang="en-US" sz="3900">
                <a:solidFill>
                  <a:schemeClr val="dk1"/>
                </a:solidFill>
              </a:rPr>
              <a:t>Have Added your Link to SeeSaw</a:t>
            </a:r>
            <a:endParaRPr sz="3900">
              <a:solidFill>
                <a:schemeClr val="dk1"/>
              </a:solidFill>
            </a:endParaRPr>
          </a:p>
          <a:p>
            <a:pPr indent="-476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Char char="●"/>
            </a:pPr>
            <a:r>
              <a:rPr lang="en-US" sz="3900">
                <a:solidFill>
                  <a:schemeClr val="dk1"/>
                </a:solidFill>
              </a:rPr>
              <a:t>Completed Self Reflection</a:t>
            </a:r>
            <a:endParaRPr sz="39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793800" y="426850"/>
            <a:ext cx="7232700" cy="15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75234" rtl="0" algn="l"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5600">
                <a:solidFill>
                  <a:schemeClr val="dk1"/>
                </a:solidFill>
              </a:rPr>
              <a:t>Sharing your project</a:t>
            </a:r>
            <a:endParaRPr b="0" i="0" sz="6950" u="none" cap="none" strike="noStrike"/>
          </a:p>
        </p:txBody>
      </p:sp>
      <p:pic>
        <p:nvPicPr>
          <p:cNvPr id="95" name="Google Shape;95;p17" title="Screenshot 2025-10-06 at 10.24.39.png"/>
          <p:cNvPicPr preferRelativeResize="0"/>
          <p:nvPr/>
        </p:nvPicPr>
        <p:blipFill rotWithShape="1">
          <a:blip r:embed="rId3">
            <a:alphaModFix/>
          </a:blip>
          <a:srcRect b="0" l="0" r="0" t="19588"/>
          <a:stretch/>
        </p:blipFill>
        <p:spPr>
          <a:xfrm>
            <a:off x="352725" y="1862564"/>
            <a:ext cx="4070900" cy="199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 title="Screenshot 2025-10-06 at 10.24.31.png"/>
          <p:cNvPicPr preferRelativeResize="0"/>
          <p:nvPr/>
        </p:nvPicPr>
        <p:blipFill rotWithShape="1">
          <a:blip r:embed="rId4">
            <a:alphaModFix/>
          </a:blip>
          <a:srcRect b="17343" l="6455" r="42917" t="10662"/>
          <a:stretch/>
        </p:blipFill>
        <p:spPr>
          <a:xfrm>
            <a:off x="4840950" y="3321875"/>
            <a:ext cx="1869600" cy="228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 title="Screenshot 2025-10-06 at 10.24.5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20199" y="931500"/>
            <a:ext cx="3530551" cy="2757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 title="Screenshot 2025-10-06 at 10.25.1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331325" y="4283575"/>
            <a:ext cx="4859249" cy="32602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17"/>
          <p:cNvCxnSpPr/>
          <p:nvPr/>
        </p:nvCxnSpPr>
        <p:spPr>
          <a:xfrm>
            <a:off x="3789300" y="3004725"/>
            <a:ext cx="1552500" cy="13188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0" name="Google Shape;100;p17"/>
          <p:cNvCxnSpPr/>
          <p:nvPr/>
        </p:nvCxnSpPr>
        <p:spPr>
          <a:xfrm flipH="1" rot="10800000">
            <a:off x="6538950" y="3488800"/>
            <a:ext cx="4628700" cy="11373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" name="Google Shape;101;p17"/>
          <p:cNvCxnSpPr/>
          <p:nvPr/>
        </p:nvCxnSpPr>
        <p:spPr>
          <a:xfrm>
            <a:off x="11968800" y="3722525"/>
            <a:ext cx="1452300" cy="24540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/>
          <p:nvPr/>
        </p:nvSpPr>
        <p:spPr>
          <a:xfrm>
            <a:off x="793800" y="426850"/>
            <a:ext cx="7232700" cy="15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275234" rtl="0" algn="l"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5600" u="sng">
                <a:solidFill>
                  <a:schemeClr val="hlink"/>
                </a:solidFill>
                <a:hlinkClick r:id="rId3"/>
              </a:rPr>
              <a:t>Self Evaluation</a:t>
            </a:r>
            <a:endParaRPr b="0" i="0" sz="6950" u="none" cap="none" strike="noStrike"/>
          </a:p>
        </p:txBody>
      </p:sp>
      <p:pic>
        <p:nvPicPr>
          <p:cNvPr id="108" name="Google Shape;108;p18" title="Screenshot 2025-10-06 at 10.59.1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7275" y="1667350"/>
            <a:ext cx="8672302" cy="595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